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6"/>
  </p:notesMasterIdLst>
  <p:handoutMasterIdLst>
    <p:handoutMasterId r:id="rId37"/>
  </p:handoutMasterIdLst>
  <p:sldIdLst>
    <p:sldId id="496" r:id="rId2"/>
    <p:sldId id="519" r:id="rId3"/>
    <p:sldId id="518" r:id="rId4"/>
    <p:sldId id="501" r:id="rId5"/>
    <p:sldId id="529" r:id="rId6"/>
    <p:sldId id="517" r:id="rId7"/>
    <p:sldId id="539" r:id="rId8"/>
    <p:sldId id="541" r:id="rId9"/>
    <p:sldId id="540" r:id="rId10"/>
    <p:sldId id="542" r:id="rId11"/>
    <p:sldId id="498" r:id="rId12"/>
    <p:sldId id="507" r:id="rId13"/>
    <p:sldId id="555" r:id="rId14"/>
    <p:sldId id="556" r:id="rId15"/>
    <p:sldId id="557" r:id="rId16"/>
    <p:sldId id="359" r:id="rId17"/>
    <p:sldId id="558" r:id="rId18"/>
    <p:sldId id="559" r:id="rId19"/>
    <p:sldId id="560" r:id="rId20"/>
    <p:sldId id="510" r:id="rId21"/>
    <p:sldId id="502" r:id="rId22"/>
    <p:sldId id="503" r:id="rId23"/>
    <p:sldId id="545" r:id="rId24"/>
    <p:sldId id="544" r:id="rId25"/>
    <p:sldId id="504" r:id="rId26"/>
    <p:sldId id="546" r:id="rId27"/>
    <p:sldId id="548" r:id="rId28"/>
    <p:sldId id="550" r:id="rId29"/>
    <p:sldId id="554" r:id="rId30"/>
    <p:sldId id="527" r:id="rId31"/>
    <p:sldId id="553" r:id="rId32"/>
    <p:sldId id="551" r:id="rId33"/>
    <p:sldId id="561" r:id="rId34"/>
    <p:sldId id="56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thi Shankar" initials="PS" lastIdx="1" clrIdx="0">
    <p:extLst>
      <p:ext uri="{19B8F6BF-5375-455C-9EA6-DF929625EA0E}">
        <p15:presenceInfo xmlns:p15="http://schemas.microsoft.com/office/powerpoint/2012/main" userId="a5d6f167774e34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0" autoAdjust="0"/>
    <p:restoredTop sz="94607" autoAdjust="0"/>
  </p:normalViewPr>
  <p:slideViewPr>
    <p:cSldViewPr>
      <p:cViewPr varScale="1">
        <p:scale>
          <a:sx n="72" d="100"/>
          <a:sy n="72" d="100"/>
        </p:scale>
        <p:origin x="95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D5205-45A5-4934-BCB3-E590B620BAE5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62F5D-A7E4-4906-B26F-4E82DD57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F53BD-BCD1-4F96-8143-FAACBB145781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2FE3A-DB3B-4047-BCF6-532A92C5FF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1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1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570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6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5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4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C7965-5B27-4439-B099-F8A6D8A3EEC2}"/>
              </a:ext>
            </a:extLst>
          </p:cNvPr>
          <p:cNvSpPr txBox="1"/>
          <p:nvPr userDrawn="1"/>
        </p:nvSpPr>
        <p:spPr>
          <a:xfrm>
            <a:off x="6400800" y="64770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Please do NOT distribute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44660-7B96-41F4-8F38-933A10A355BA}"/>
              </a:ext>
            </a:extLst>
          </p:cNvPr>
          <p:cNvSpPr txBox="1"/>
          <p:nvPr userDrawn="1"/>
        </p:nvSpPr>
        <p:spPr>
          <a:xfrm>
            <a:off x="0" y="6477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Mainali</a:t>
            </a:r>
            <a:r>
              <a:rPr lang="en-US" dirty="0">
                <a:solidFill>
                  <a:srgbClr val="FFFF00"/>
                </a:solidFill>
              </a:rPr>
              <a:t>:</a:t>
            </a:r>
            <a:r>
              <a:rPr lang="en-US" baseline="0" dirty="0">
                <a:solidFill>
                  <a:srgbClr val="FFFF00"/>
                </a:solidFill>
              </a:rPr>
              <a:t> Workshop on Statistics at NAST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9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7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2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7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2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Shankar Panthi: 'Hypothesis testing: Mean comparison' -- TREC-training, 2021-09-10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7A475-3D82-421E-87F2-27DDAA0D6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41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tatmethods.net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normalcurve.gif (4541 bytes)">
            <a:extLst>
              <a:ext uri="{FF2B5EF4-FFF2-40B4-BE49-F238E27FC236}">
                <a16:creationId xmlns:a16="http://schemas.microsoft.com/office/drawing/2014/main" id="{89BD9A42-B035-45D1-9429-EBF4AB086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1145" t="13051" r="10051" b="8463"/>
          <a:stretch/>
        </p:blipFill>
        <p:spPr bwMode="auto">
          <a:xfrm>
            <a:off x="1796143" y="2330357"/>
            <a:ext cx="5290457" cy="2743200"/>
          </a:xfrm>
          <a:prstGeom prst="rect">
            <a:avLst/>
          </a:prstGeom>
          <a:noFill/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81084" y="4800600"/>
            <a:ext cx="8077200" cy="1447800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Shankar Panthi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b="1" dirty="0" err="1">
                <a:solidFill>
                  <a:schemeClr val="bg2"/>
                </a:solidFill>
              </a:rPr>
              <a:t>Xishauangbanna</a:t>
            </a:r>
            <a:r>
              <a:rPr lang="en-US" sz="2400" b="1" dirty="0">
                <a:solidFill>
                  <a:schemeClr val="bg2"/>
                </a:solidFill>
              </a:rPr>
              <a:t> Tropical Botanical Garden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Chinese Academy of Sciences</a:t>
            </a:r>
          </a:p>
        </p:txBody>
      </p:sp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9F145-2B8A-4D0A-9370-387BC49B358C}"/>
              </a:ext>
            </a:extLst>
          </p:cNvPr>
          <p:cNvSpPr txBox="1">
            <a:spLocks/>
          </p:cNvSpPr>
          <p:nvPr/>
        </p:nvSpPr>
        <p:spPr>
          <a:xfrm>
            <a:off x="457200" y="807728"/>
            <a:ext cx="8229600" cy="224027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 in research: Group (mean) comparisons</a:t>
            </a:r>
            <a:endParaRPr lang="en-US" sz="4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B79817-1F04-4FF5-9ED0-01E4E6A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</p:spTree>
    <p:extLst>
      <p:ext uri="{BB962C8B-B14F-4D97-AF65-F5344CB8AC3E}">
        <p14:creationId xmlns:p14="http://schemas.microsoft.com/office/powerpoint/2010/main" val="207440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10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BECE-3D19-4401-8D22-7E083A84E0FA}"/>
              </a:ext>
            </a:extLst>
          </p:cNvPr>
          <p:cNvSpPr txBox="1"/>
          <p:nvPr/>
        </p:nvSpPr>
        <p:spPr>
          <a:xfrm>
            <a:off x="864024" y="1219200"/>
            <a:ext cx="7696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– e.g.,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treelines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world,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treelines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Himalayas,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treelines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HM</a:t>
            </a:r>
          </a:p>
          <a:p>
            <a:pPr marL="341313" indent="-341313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– e.g., treeline in Baima, treeline in Rara</a:t>
            </a:r>
          </a:p>
          <a:p>
            <a:pPr marL="341313" indent="-341313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– “the process of drawing conclusions about a population based on observations in a sample from the population</a:t>
            </a:r>
            <a:r>
              <a:rPr lang="en-US" sz="2800" dirty="0">
                <a:solidFill>
                  <a:schemeClr val="bg1"/>
                </a:solidFill>
              </a:rPr>
              <a:t>”.</a:t>
            </a:r>
          </a:p>
          <a:p>
            <a:pPr marL="341313" indent="-341313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-341313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basic assumption for hypothesis testing (test statistics),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“Sample should represent the whole population”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B4A784-4790-4AAC-861C-61B53449CADA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Sample and Population</a:t>
            </a:r>
          </a:p>
        </p:txBody>
      </p:sp>
    </p:spTree>
    <p:extLst>
      <p:ext uri="{BB962C8B-B14F-4D97-AF65-F5344CB8AC3E}">
        <p14:creationId xmlns:p14="http://schemas.microsoft.com/office/powerpoint/2010/main" val="171951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11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649978-CBB0-4682-91BA-C199D430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85" y="1059152"/>
            <a:ext cx="3248115" cy="4114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BF883-6E10-4AD3-908E-3D8A42198A98}"/>
              </a:ext>
            </a:extLst>
          </p:cNvPr>
          <p:cNvSpPr txBox="1"/>
          <p:nvPr/>
        </p:nvSpPr>
        <p:spPr>
          <a:xfrm>
            <a:off x="214516" y="1143000"/>
            <a:ext cx="60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 value</a:t>
            </a:r>
            <a:endParaRPr lang="en-US" sz="2400" b="1" dirty="0">
              <a:solidFill>
                <a:srgbClr val="0000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FD514-9769-4F5A-ACB0-3C9A2DFE827E}"/>
              </a:ext>
            </a:extLst>
          </p:cNvPr>
          <p:cNvSpPr txBox="1"/>
          <p:nvPr/>
        </p:nvSpPr>
        <p:spPr>
          <a:xfrm>
            <a:off x="214516" y="1800247"/>
            <a:ext cx="47384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 algn="just"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probability of a complex system of n errors occurring with a frequency as great or greater than that of the observed system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Pearson, 1900)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marR="0" lvl="0" indent="-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Lato"/>
              <a:cs typeface="Times New Roman" panose="02020603050405020304" pitchFamily="18" charset="0"/>
            </a:endParaRPr>
          </a:p>
          <a:p>
            <a:pPr marL="225425" marR="0" lvl="0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Wide applications in science for statistical hypothesis testing.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7997-2806-4F75-9835-D91E378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8093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DFC528-28D7-4733-92F8-175D5BE7A1C7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075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5BD65-608F-4033-BA61-2553CEC3A27B}"/>
              </a:ext>
            </a:extLst>
          </p:cNvPr>
          <p:cNvSpPr/>
          <p:nvPr/>
        </p:nvSpPr>
        <p:spPr>
          <a:xfrm>
            <a:off x="640821" y="16764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probability? – the likelihood of something happening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Frequencies tend to converge on P as the iterations increase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2D800-FE43-443C-BF8E-2E26EA7E73A7}"/>
              </a:ext>
            </a:extLst>
          </p:cNvPr>
          <p:cNvSpPr txBox="1"/>
          <p:nvPr/>
        </p:nvSpPr>
        <p:spPr>
          <a:xfrm>
            <a:off x="804081" y="3242608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 value in hypothesis testing?</a:t>
            </a:r>
          </a:p>
          <a:p>
            <a:pPr marL="457200" indent="-457200"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is the probability of the observed data or more extreme data GIVEN that the null hypothesis is true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assumptions such as random sampling, correct model , independent cases etc.</a:t>
            </a:r>
          </a:p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2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distribution: Types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25058A-4363-458F-918E-AE6EC0DFD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62756"/>
              </p:ext>
            </p:extLst>
          </p:nvPr>
        </p:nvGraphicFramePr>
        <p:xfrm>
          <a:off x="381000" y="2057400"/>
          <a:ext cx="4821030" cy="3361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0515">
                  <a:extLst>
                    <a:ext uri="{9D8B030D-6E8A-4147-A177-3AD203B41FA5}">
                      <a16:colId xmlns:a16="http://schemas.microsoft.com/office/drawing/2014/main" val="4194076526"/>
                    </a:ext>
                  </a:extLst>
                </a:gridCol>
                <a:gridCol w="2410515">
                  <a:extLst>
                    <a:ext uri="{9D8B030D-6E8A-4147-A177-3AD203B41FA5}">
                      <a16:colId xmlns:a16="http://schemas.microsoft.com/office/drawing/2014/main" val="759031364"/>
                    </a:ext>
                  </a:extLst>
                </a:gridCol>
              </a:tblGrid>
              <a:tr h="271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Discrete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0444356"/>
                  </a:ext>
                </a:extLst>
              </a:tr>
              <a:tr h="562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Bernoulli distribution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Normal/Gaussian distribution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4913031"/>
                  </a:ext>
                </a:extLst>
              </a:tr>
              <a:tr h="562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Binomial distribution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Chi-squared distribution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750266"/>
                  </a:ext>
                </a:extLst>
              </a:tr>
              <a:tr h="562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Uniform distribution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Exponential distribution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312493"/>
                  </a:ext>
                </a:extLst>
              </a:tr>
              <a:tr h="5579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Poisson distribution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distribution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7202656"/>
                  </a:ext>
                </a:extLst>
              </a:tr>
              <a:tr h="562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Student’s T distribution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809508"/>
                  </a:ext>
                </a:extLst>
              </a:tr>
              <a:tr h="271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 etc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1524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61408F4-6CC4-4D21-8504-1F6A0AC4E1CC}"/>
              </a:ext>
            </a:extLst>
          </p:cNvPr>
          <p:cNvSpPr/>
          <p:nvPr/>
        </p:nvSpPr>
        <p:spPr>
          <a:xfrm>
            <a:off x="647700" y="1219200"/>
            <a:ext cx="270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AF9BF-0968-49E1-B77C-51920DABC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513" y="2054732"/>
            <a:ext cx="3657600" cy="32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distribution: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AC5DCE-85EE-45B7-9D4D-BD6DCE5C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5400"/>
            <a:ext cx="7315200" cy="44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15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distribution: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6BC98-F164-4F3F-A93D-1EB2805B13AD}"/>
              </a:ext>
            </a:extLst>
          </p:cNvPr>
          <p:cNvSpPr txBox="1"/>
          <p:nvPr/>
        </p:nvSpPr>
        <p:spPr>
          <a:xfrm>
            <a:off x="214516" y="1143000"/>
            <a:ext cx="60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  <a:endParaRPr lang="en-US" sz="2400" b="1" dirty="0">
              <a:solidFill>
                <a:srgbClr val="0000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691893E-322A-4D86-883B-89FA21CB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8326" t="20286" r="11086" b="13429"/>
          <a:stretch>
            <a:fillRect/>
          </a:stretch>
        </p:blipFill>
        <p:spPr bwMode="auto">
          <a:xfrm>
            <a:off x="650377" y="1589182"/>
            <a:ext cx="7315200" cy="48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57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19231" t="26000" r="12896" b="7714"/>
          <a:stretch>
            <a:fillRect/>
          </a:stretch>
        </p:blipFill>
        <p:spPr bwMode="auto">
          <a:xfrm>
            <a:off x="457201" y="457200"/>
            <a:ext cx="709448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0A4F3-CB5D-45B6-8E67-7E844B8A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A475-3D82-421E-87F2-27DDAA0D6D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CCC27-60A1-4D2D-8615-A1ABF8F6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</p:spTree>
    <p:extLst>
      <p:ext uri="{BB962C8B-B14F-4D97-AF65-F5344CB8AC3E}">
        <p14:creationId xmlns:p14="http://schemas.microsoft.com/office/powerpoint/2010/main" val="230895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distribution: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6BC98-F164-4F3F-A93D-1EB2805B13AD}"/>
              </a:ext>
            </a:extLst>
          </p:cNvPr>
          <p:cNvSpPr txBox="1"/>
          <p:nvPr/>
        </p:nvSpPr>
        <p:spPr>
          <a:xfrm>
            <a:off x="214516" y="1143000"/>
            <a:ext cx="60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distribution…</a:t>
            </a:r>
            <a:endParaRPr lang="en-US" sz="2400" b="1" dirty="0">
              <a:solidFill>
                <a:srgbClr val="0000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66428A-1DEC-45E5-8A0E-AC3334DC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9231" t="26000" r="12896" b="7714"/>
          <a:stretch>
            <a:fillRect/>
          </a:stretch>
        </p:blipFill>
        <p:spPr bwMode="auto">
          <a:xfrm>
            <a:off x="1143000" y="1750439"/>
            <a:ext cx="6477000" cy="459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109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distribution: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6BC98-F164-4F3F-A93D-1EB2805B13AD}"/>
              </a:ext>
            </a:extLst>
          </p:cNvPr>
          <p:cNvSpPr txBox="1"/>
          <p:nvPr/>
        </p:nvSpPr>
        <p:spPr>
          <a:xfrm>
            <a:off x="214516" y="1143000"/>
            <a:ext cx="60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distribution…</a:t>
            </a:r>
            <a:endParaRPr lang="en-US" sz="2400" b="1" dirty="0">
              <a:solidFill>
                <a:srgbClr val="0000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080B9-DA4E-458D-831B-9266D882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9231" t="21053" r="11991" b="10526"/>
          <a:stretch>
            <a:fillRect/>
          </a:stretch>
        </p:blipFill>
        <p:spPr bwMode="auto">
          <a:xfrm>
            <a:off x="1295400" y="1828801"/>
            <a:ext cx="5867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865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19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35E2F-C8CF-48A6-A5CC-F21C3698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A338C-9D80-40B3-8FE8-BDD90129E18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Probability distribution…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56CCE23-8DC7-473A-8564-55B77698C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820108"/>
            <a:ext cx="83820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rgbClr val="0000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error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Type-I error = Rejection of hypothesis H</a:t>
            </a:r>
            <a:r>
              <a:rPr kumimoji="0" lang="en-US" sz="2000" b="0" i="0" u="none" strike="noStrike" cap="none" normalizeH="0" baseline="-300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when H</a:t>
            </a:r>
            <a:r>
              <a:rPr kumimoji="0" lang="en-US" sz="2000" b="0" i="0" u="none" strike="noStrike" cap="none" normalizeH="0" baseline="-300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is true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Type-II error (Accepting false hypothesis) (consumer’s risk)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Type-II error = Acceptance of H</a:t>
            </a:r>
            <a:r>
              <a:rPr kumimoji="0" lang="en-US" sz="2000" b="0" i="0" u="none" strike="noStrike" cap="none" normalizeH="0" baseline="-300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is true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degree of impact of Type-II error is more harmful than Type-I error.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Group 3">
            <a:extLst>
              <a:ext uri="{FF2B5EF4-FFF2-40B4-BE49-F238E27FC236}">
                <a16:creationId xmlns:a16="http://schemas.microsoft.com/office/drawing/2014/main" id="{862EB86F-A11D-4319-A75B-89A9C999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27376"/>
              </p:ext>
            </p:extLst>
          </p:nvPr>
        </p:nvGraphicFramePr>
        <p:xfrm>
          <a:off x="902123" y="3593544"/>
          <a:ext cx="7784677" cy="2585287"/>
        </p:xfrm>
        <a:graphic>
          <a:graphicData uri="http://schemas.openxmlformats.org/drawingml/2006/table">
            <a:tbl>
              <a:tblPr/>
              <a:tblGrid>
                <a:gridCol w="1338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ts val="65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GB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000" marR="90000" marT="174564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ts val="65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GB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000" marR="90000" marT="174564" marB="46800" horzOverflow="overflow">
                    <a:lnL>
                      <a:noFill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STATISTICAL CONCLUSION</a:t>
                      </a:r>
                    </a:p>
                  </a:txBody>
                  <a:tcPr marL="90000" marR="90000" marT="135252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ts val="65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GB" sz="2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000" marR="90000" marT="174564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ts val="65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GB" sz="2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0000" marR="90000" marT="174564" marB="46800" horzOverflow="overflow">
                    <a:lnL>
                      <a:noFill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Accept H0</a:t>
                      </a:r>
                    </a:p>
                  </a:txBody>
                  <a:tcPr marL="90000" marR="90000" marT="135252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Reject H0</a:t>
                      </a:r>
                    </a:p>
                  </a:txBody>
                  <a:tcPr marL="90000" marR="90000" marT="135252" marB="46800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21">
                <a:tc row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REALITY</a:t>
                      </a:r>
                    </a:p>
                  </a:txBody>
                  <a:tcPr marL="90000" marR="90000" marT="13525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effect</a:t>
                      </a:r>
                    </a:p>
                  </a:txBody>
                  <a:tcPr marL="90000" marR="90000" marT="13525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Correct decision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effect detected when none exists</a:t>
                      </a:r>
                    </a:p>
                  </a:txBody>
                  <a:tcPr marL="90000" marR="90000" marT="13525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Type I error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Effect detected when none exists</a:t>
                      </a:r>
                    </a:p>
                  </a:txBody>
                  <a:tcPr marL="90000" marR="90000" marT="13525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0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Effect</a:t>
                      </a:r>
                    </a:p>
                  </a:txBody>
                  <a:tcPr marL="90000" marR="90000" marT="135252" marB="46800" anchor="ctr" horzOverflow="overflow">
                    <a:lnL>
                      <a:noFill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Type II error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Effect not detected</a:t>
                      </a:r>
                    </a:p>
                  </a:txBody>
                  <a:tcPr marL="90000" marR="90000" marT="135252" marB="46800" anchor="ctr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Correct decision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Effect detected</a:t>
                      </a:r>
                    </a:p>
                  </a:txBody>
                  <a:tcPr marL="90000" marR="90000" marT="135252" marB="46800" anchor="ctr" horzOverflow="overflow">
                    <a:lnL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52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0C1C22-436E-4AD1-B834-870514E347EF}"/>
              </a:ext>
            </a:extLst>
          </p:cNvPr>
          <p:cNvSpPr txBox="1">
            <a:spLocks/>
          </p:cNvSpPr>
          <p:nvPr/>
        </p:nvSpPr>
        <p:spPr>
          <a:xfrm>
            <a:off x="533400" y="1066800"/>
            <a:ext cx="3733800" cy="7393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  <a:p>
            <a:pPr algn="just"/>
            <a:endParaRPr lang="en-US" b="1" dirty="0">
              <a:solidFill>
                <a:srgbClr val="0000FE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197EF-29C0-4EB4-9202-3AD9B7694A03}"/>
              </a:ext>
            </a:extLst>
          </p:cNvPr>
          <p:cNvSpPr txBox="1"/>
          <p:nvPr/>
        </p:nvSpPr>
        <p:spPr>
          <a:xfrm>
            <a:off x="381000" y="1981200"/>
            <a:ext cx="55625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Data: 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 statistics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kern="1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 distribution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kern="1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transformation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kern="1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testing: Test statistics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kern="1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testing: Group (Mean) comparisons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A180E9-B380-4C41-BAE4-B0B2029D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</p:spTree>
    <p:extLst>
      <p:ext uri="{BB962C8B-B14F-4D97-AF65-F5344CB8AC3E}">
        <p14:creationId xmlns:p14="http://schemas.microsoft.com/office/powerpoint/2010/main" val="1460930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20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37B34-AFE0-4778-96FC-0227EFF8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483383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46A798-CAB0-42D8-A418-58981B5CB405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72E1D-E7E1-4417-A599-E2708A5BAC2A}"/>
              </a:ext>
            </a:extLst>
          </p:cNvPr>
          <p:cNvSpPr txBox="1"/>
          <p:nvPr/>
        </p:nvSpPr>
        <p:spPr>
          <a:xfrm>
            <a:off x="457200" y="112389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can convert data into a more normal frequency distribution.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59A2-B8D4-4699-8D7E-A54165F44AF0}"/>
              </a:ext>
            </a:extLst>
          </p:cNvPr>
          <p:cNvSpPr txBox="1"/>
          <p:nvPr/>
        </p:nvSpPr>
        <p:spPr>
          <a:xfrm>
            <a:off x="432414" y="1607089"/>
            <a:ext cx="4444386" cy="4770537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7013" indent="-227013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 root transformation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mild right skewed data</a:t>
            </a:r>
          </a:p>
          <a:p>
            <a:pPr lvl="1" indent="-230188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--if ‘0’ values present in dataset, add +0.5 to each datum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heavily right skewed</a:t>
            </a:r>
          </a:p>
          <a:p>
            <a:pPr lvl="1" indent="-230188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--If ‘0’ values in dataset, add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+1 is added to each datum 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Arcsine/angular transformation: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proportion or ratio data (i.e., 0-1, 0-100)</a:t>
            </a:r>
          </a:p>
          <a:p>
            <a:pPr marL="227013" indent="-227013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Rank transformation: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non-parametric tests</a:t>
            </a:r>
          </a:p>
          <a:p>
            <a:pPr lvl="1" indent="-230188"/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--Default for many packages</a:t>
            </a:r>
          </a:p>
          <a:p>
            <a:pPr marL="684213" lvl="1" indent="-227013"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transformation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 left skew, raise values to a power &gt;1. e.g., </a:t>
            </a:r>
          </a:p>
          <a:p>
            <a:pPr marL="227013"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--square transformation (not for ‘-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values), </a:t>
            </a:r>
          </a:p>
          <a:p>
            <a:pPr marL="227013"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--exponential transformation (can be used for ‘-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values) 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DA6F3789-4465-452F-82B5-1D89A958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61677"/>
            <a:ext cx="3200400" cy="244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0EB4EF-618D-4708-9888-24728CB2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849" y="1812897"/>
            <a:ext cx="2743200" cy="10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21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6E9D-174D-4168-8091-B487A1A3264E}"/>
              </a:ext>
            </a:extLst>
          </p:cNvPr>
          <p:cNvSpPr txBox="1"/>
          <p:nvPr/>
        </p:nvSpPr>
        <p:spPr>
          <a:xfrm>
            <a:off x="4775578" y="1631966"/>
            <a:ext cx="4114801" cy="206210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27013" indent="-227013" algn="just"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Research hypothesis: </a:t>
            </a:r>
          </a:p>
          <a:p>
            <a:pPr marL="227013" indent="-227013" algn="just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The  supposition or conjecture that motivates the research.</a:t>
            </a:r>
          </a:p>
          <a:p>
            <a:pPr marL="227013" indent="-227013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lead directly to the statistical hypotheses.</a:t>
            </a:r>
          </a:p>
          <a:p>
            <a:pPr marL="457200" indent="-457200" algn="just"/>
            <a:endParaRPr lang="en-US" sz="16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2. Statistical hypothesis:</a:t>
            </a:r>
          </a:p>
          <a:p>
            <a:pPr marL="227013" indent="-227013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hypotheses stated to be evaluated by appropriate statistical techniques.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FA286-FEC2-4488-8593-D501A831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4542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5C6332-EAEE-4CFE-B360-7EADD3661F21}"/>
              </a:ext>
            </a:extLst>
          </p:cNvPr>
          <p:cNvSpPr txBox="1">
            <a:spLocks/>
          </p:cNvSpPr>
          <p:nvPr/>
        </p:nvSpPr>
        <p:spPr>
          <a:xfrm>
            <a:off x="838200" y="206846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006EE-D778-4548-A744-BD1DACF11EC0}"/>
              </a:ext>
            </a:extLst>
          </p:cNvPr>
          <p:cNvSpPr txBox="1"/>
          <p:nvPr/>
        </p:nvSpPr>
        <p:spPr>
          <a:xfrm>
            <a:off x="685800" y="4066822"/>
            <a:ext cx="7924799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38138">
              <a:spcBef>
                <a:spcPts val="650"/>
              </a:spcBef>
              <a:buSzPct val="70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6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Statistical Hypotheses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650"/>
              </a:spcBef>
              <a:buClr>
                <a:srgbClr val="330066"/>
              </a:buClr>
              <a:buSzPct val="70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there is no difference in mean height between tropical and temperate trees</a:t>
            </a:r>
          </a:p>
          <a:p>
            <a:pPr marL="119062" lvl="1">
              <a:buClr>
                <a:srgbClr val="330066"/>
              </a:buClr>
              <a:buSzPct val="70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altLang="en-US" sz="1600" b="1" dirty="0">
                <a:latin typeface="Wingdings" panose="05000000000000000000" pitchFamily="2" charset="2"/>
              </a:rPr>
              <a:t>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 	</a:t>
            </a:r>
          </a:p>
          <a:p>
            <a:pPr eaLnBrk="1" hangingPunct="1">
              <a:spcBef>
                <a:spcPts val="650"/>
              </a:spcBef>
              <a:buClr>
                <a:srgbClr val="330066"/>
              </a:buClr>
              <a:buSzPct val="70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There is a difference in height between the groups</a:t>
            </a:r>
          </a:p>
          <a:p>
            <a:pPr eaLnBrk="1" hangingPunct="1">
              <a:spcBef>
                <a:spcPts val="650"/>
              </a:spcBef>
              <a:buClr>
                <a:srgbClr val="330066"/>
              </a:buClr>
              <a:buSzPct val="70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≠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altLang="en-US" sz="1600" b="1" dirty="0">
                <a:latin typeface="Wingdings" panose="05000000000000000000" pitchFamily="2" charset="2"/>
              </a:rPr>
              <a:t>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μ</a:t>
            </a:r>
            <a:r>
              <a:rPr lang="en-GB" alt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≠ 0	</a:t>
            </a:r>
          </a:p>
          <a:p>
            <a:pPr marL="173038" indent="-173038" eaLnBrk="1" hangingPunct="1">
              <a:spcBef>
                <a:spcPts val="650"/>
              </a:spcBef>
              <a:buSzPct val="70000"/>
              <a:buFont typeface="Wingdings" panose="05000000000000000000" pitchFamily="2" charset="2"/>
              <a:buChar char="v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null hypothesis is the one actually tested!!!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4D598-FEE9-48F1-9EB9-67AF4F67A09E}"/>
              </a:ext>
            </a:extLst>
          </p:cNvPr>
          <p:cNvSpPr txBox="1"/>
          <p:nvPr/>
        </p:nvSpPr>
        <p:spPr>
          <a:xfrm>
            <a:off x="381000" y="1044321"/>
            <a:ext cx="5263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F2AEB-11D8-4FC0-961E-F9A50C582931}"/>
              </a:ext>
            </a:extLst>
          </p:cNvPr>
          <p:cNvSpPr txBox="1"/>
          <p:nvPr/>
        </p:nvSpPr>
        <p:spPr>
          <a:xfrm>
            <a:off x="482223" y="1700848"/>
            <a:ext cx="38862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 statement about one or more populations”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Draws statistical inference about a population by examining datasets (samples) from that population.</a:t>
            </a:r>
            <a:endParaRPr lang="en-US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33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537279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9F945D-311D-44EC-9DFF-54A471D5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1951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B63B6-841A-429D-8012-BB5021F0FBBE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E4F0A-3BF3-402E-8C89-973E17EBBD82}"/>
              </a:ext>
            </a:extLst>
          </p:cNvPr>
          <p:cNvSpPr txBox="1"/>
          <p:nvPr/>
        </p:nvSpPr>
        <p:spPr>
          <a:xfrm>
            <a:off x="381000" y="1044321"/>
            <a:ext cx="5263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Test statistics /statistical tests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E9CD3-197E-49C4-ACDE-EEBF1B24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1" y="2474607"/>
            <a:ext cx="5486400" cy="27801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55A630-8A82-4F7B-BB59-FDB822585C83}"/>
              </a:ext>
            </a:extLst>
          </p:cNvPr>
          <p:cNvSpPr txBox="1"/>
          <p:nvPr/>
        </p:nvSpPr>
        <p:spPr>
          <a:xfrm>
            <a:off x="497987" y="5562600"/>
            <a:ext cx="7497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138" indent="-338138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v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en-NZ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variation -&gt; lower chance of </a:t>
            </a:r>
            <a:r>
              <a:rPr lang="en-NZ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en-NZ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significant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6D2F7-D9A3-44A7-9381-48F1F5E44028}"/>
              </a:ext>
            </a:extLst>
          </p:cNvPr>
          <p:cNvSpPr txBox="1"/>
          <p:nvPr/>
        </p:nvSpPr>
        <p:spPr>
          <a:xfrm>
            <a:off x="187344" y="1619016"/>
            <a:ext cx="8347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8138" indent="-338138">
              <a:lnSpc>
                <a:spcPct val="90000"/>
              </a:lnSpc>
              <a:spcBef>
                <a:spcPts val="700"/>
              </a:spcBef>
              <a:buClr>
                <a:srgbClr val="330066"/>
              </a:buClr>
              <a:buFont typeface="Wingdings" panose="05000000000000000000" pitchFamily="2" charset="2"/>
              <a:buChar char="v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test statistics account the uncertainty in data due to the observed variation (sample variances)</a:t>
            </a:r>
          </a:p>
        </p:txBody>
      </p:sp>
    </p:spTree>
    <p:extLst>
      <p:ext uri="{BB962C8B-B14F-4D97-AF65-F5344CB8AC3E}">
        <p14:creationId xmlns:p14="http://schemas.microsoft.com/office/powerpoint/2010/main" val="370414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537279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10B9A-AD7D-482B-8FC1-BA76F2D552E5}"/>
              </a:ext>
            </a:extLst>
          </p:cNvPr>
          <p:cNvSpPr/>
          <p:nvPr/>
        </p:nvSpPr>
        <p:spPr>
          <a:xfrm>
            <a:off x="320410" y="1828800"/>
            <a:ext cx="84425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Different types of test statistics used for hypothesis testing. </a:t>
            </a:r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Some commonly used test statistics are: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Z- test (</a:t>
            </a:r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Test of significance for large sample sizes, i.e. when n&gt;30)</a:t>
            </a: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Students t- distribution (t- Test)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F- distribution (F- test and ANOVA)</a:t>
            </a: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Chi-square distribution (Chi- square test)</a:t>
            </a: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9F945D-311D-44EC-9DFF-54A471D5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1951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B63B6-841A-429D-8012-BB5021F0FBBE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E4F0A-3BF3-402E-8C89-973E17EBBD82}"/>
              </a:ext>
            </a:extLst>
          </p:cNvPr>
          <p:cNvSpPr txBox="1"/>
          <p:nvPr/>
        </p:nvSpPr>
        <p:spPr>
          <a:xfrm>
            <a:off x="381000" y="1044321"/>
            <a:ext cx="5263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Test statistics…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5D63E-4660-40CD-93CC-FFABCD4C19E4}"/>
              </a:ext>
            </a:extLst>
          </p:cNvPr>
          <p:cNvSpPr txBox="1"/>
          <p:nvPr/>
        </p:nvSpPr>
        <p:spPr>
          <a:xfrm>
            <a:off x="144439" y="4371972"/>
            <a:ext cx="876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Symmetry &amp; normality distibution of data: Parametric vs. non-parametric </a:t>
            </a:r>
          </a:p>
        </p:txBody>
      </p:sp>
    </p:spTree>
    <p:extLst>
      <p:ext uri="{BB962C8B-B14F-4D97-AF65-F5344CB8AC3E}">
        <p14:creationId xmlns:p14="http://schemas.microsoft.com/office/powerpoint/2010/main" val="2072516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537279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9F945D-311D-44EC-9DFF-54A471D5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72638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B63B6-841A-429D-8012-BB5021F0FBBE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E4F0A-3BF3-402E-8C89-973E17EBBD82}"/>
              </a:ext>
            </a:extLst>
          </p:cNvPr>
          <p:cNvSpPr txBox="1"/>
          <p:nvPr/>
        </p:nvSpPr>
        <p:spPr>
          <a:xfrm>
            <a:off x="381000" y="1143000"/>
            <a:ext cx="838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Determining statistical tests: Parametric vs. non-parametric</a:t>
            </a:r>
            <a:endParaRPr lang="en-US" sz="2400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7F1A644-5A43-4B6D-B929-5EAF76077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76400"/>
            <a:ext cx="5943600" cy="30059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Parametric test: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of Variance (ANOVA)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t- tests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Pearson’s correlation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600" b="1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test: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Kruskal- Wallis test (non parametric ANOVA)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Wilcoxon-Mann-Whitney test (U or MW) (non parametric t-tests)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Spearman rank correlation (and partial correlation ??)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2239-5FB8-4E7C-B8C6-9D4740F3C3A3}"/>
              </a:ext>
            </a:extLst>
          </p:cNvPr>
          <p:cNvSpPr txBox="1"/>
          <p:nvPr/>
        </p:nvSpPr>
        <p:spPr>
          <a:xfrm>
            <a:off x="558934" y="5021526"/>
            <a:ext cx="7619999" cy="122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Parametric test more  powerful than non-parametric tests </a:t>
            </a:r>
          </a:p>
          <a:p>
            <a:pPr marL="285750" marR="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tests are primarily for hypothesis testing and not for estimate of effect</a:t>
            </a:r>
          </a:p>
          <a:p>
            <a:pPr marL="285750" marR="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1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25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9D203-D59A-4C5E-9015-9EA06CC0FE03}"/>
              </a:ext>
            </a:extLst>
          </p:cNvPr>
          <p:cNvSpPr txBox="1"/>
          <p:nvPr/>
        </p:nvSpPr>
        <p:spPr>
          <a:xfrm>
            <a:off x="423829" y="1066800"/>
            <a:ext cx="665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T-tests or mean tests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431B7-4B81-494D-87A0-AC7EE27DDE24}"/>
              </a:ext>
            </a:extLst>
          </p:cNvPr>
          <p:cNvSpPr txBox="1"/>
          <p:nvPr/>
        </p:nvSpPr>
        <p:spPr>
          <a:xfrm>
            <a:off x="293114" y="1618509"/>
            <a:ext cx="7936486" cy="85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commonly used test statistics based on the mean (population/group). </a:t>
            </a:r>
          </a:p>
          <a:p>
            <a:pPr marL="285750" marR="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Assesses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whether the two means are significant different from each other or not.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A1C78-F55E-4217-A725-51DC8A732C97}"/>
              </a:ext>
            </a:extLst>
          </p:cNvPr>
          <p:cNvSpPr txBox="1"/>
          <p:nvPr/>
        </p:nvSpPr>
        <p:spPr>
          <a:xfrm>
            <a:off x="455674" y="2667000"/>
            <a:ext cx="82738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T-tests types</a:t>
            </a: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One Sample t-test 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compare the mean of a group/sample to a fixed point, μ0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H0: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μ0  (H1: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≠ μ0)</a:t>
            </a:r>
          </a:p>
          <a:p>
            <a:pPr algn="just"/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Independent Sample t-test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compare the means of two groups (that are independent to each other)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H0: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μB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(H1: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≠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μB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Paired Sample t-test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14350" marR="0" indent="-28575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paired data sampling units (each pair = one 	sampling unit). </a:t>
            </a:r>
          </a:p>
          <a:p>
            <a:pPr marL="514350" marR="0" indent="-28575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Species richness in a plot for pre-monsoon and post-monsoon season.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0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5935C-E9C3-4BB1-9463-1E5C280AC7D8}"/>
              </a:ext>
            </a:extLst>
          </p:cNvPr>
          <p:cNvSpPr txBox="1"/>
          <p:nvPr/>
        </p:nvSpPr>
        <p:spPr>
          <a:xfrm>
            <a:off x="533400" y="1447800"/>
            <a:ext cx="803609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  <a:buSzPts val="1000"/>
              <a:tabLst>
                <a:tab pos="171450" algn="l"/>
              </a:tabLst>
            </a:pPr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Assumptions for mean tests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  <a:buSzPts val="1000"/>
              <a:tabLst>
                <a:tab pos="171450" algn="l"/>
              </a:tabLst>
            </a:pPr>
            <a:endParaRPr lang="en-US" sz="2400" b="1" dirty="0">
              <a:solidFill>
                <a:srgbClr val="0000FE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  <a:buSzPts val="1000"/>
              <a:tabLst>
                <a:tab pos="171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Bivariate independent variable (A, B groups)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7013" marR="0" lvl="0" indent="-227013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171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Continuous dependent variable</a:t>
            </a:r>
          </a:p>
          <a:p>
            <a:pPr marL="227013" marR="0" lvl="0" indent="-227013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171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observations are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independent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of  each others (dependent variable).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Exception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For the paired t-test, only requires the paired-differences (A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- B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be independent from each other (across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7013" marR="0" lvl="0" indent="-227013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1714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ormal distribution (Dependent variable),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7013" marR="0" lvl="0" indent="-227013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171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 size less than 30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2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9FC2-7FE7-4A88-B721-AF19DD3B6921}"/>
              </a:ext>
            </a:extLst>
          </p:cNvPr>
          <p:cNvSpPr txBox="1"/>
          <p:nvPr/>
        </p:nvSpPr>
        <p:spPr>
          <a:xfrm>
            <a:off x="664705" y="1143569"/>
            <a:ext cx="838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Problems with multiple t-tests</a:t>
            </a:r>
            <a:endParaRPr 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C468867-9C5C-43A8-93B9-74D2F33E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136" t="41052" r="14706" b="17895"/>
          <a:stretch>
            <a:fillRect/>
          </a:stretch>
        </p:blipFill>
        <p:spPr bwMode="auto">
          <a:xfrm>
            <a:off x="838200" y="1790048"/>
            <a:ext cx="64008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0183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9FC2-7FE7-4A88-B721-AF19DD3B6921}"/>
              </a:ext>
            </a:extLst>
          </p:cNvPr>
          <p:cNvSpPr txBox="1"/>
          <p:nvPr/>
        </p:nvSpPr>
        <p:spPr>
          <a:xfrm>
            <a:off x="457200" y="807468"/>
            <a:ext cx="665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Analysis of variance (ANOVA)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4191B-D45C-4E12-8777-6F038B8D71AB}"/>
              </a:ext>
            </a:extLst>
          </p:cNvPr>
          <p:cNvSpPr txBox="1"/>
          <p:nvPr/>
        </p:nvSpPr>
        <p:spPr>
          <a:xfrm>
            <a:off x="491319" y="1539577"/>
            <a:ext cx="41716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ANOVA compares the mean difference between three or more groups.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GB" altLang="en-US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ANOVA follows a different principle to t-tests.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GB" altLang="en-US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tests whether a significant portion of variation in the data can be explained by differences between means of some of the groups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DF785-297D-47B0-B818-7016996B8A92}"/>
              </a:ext>
            </a:extLst>
          </p:cNvPr>
          <p:cNvSpPr txBox="1"/>
          <p:nvPr/>
        </p:nvSpPr>
        <p:spPr>
          <a:xfrm>
            <a:off x="7696200" y="746227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GB" altLang="en-US" sz="18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-&gt;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7C86A-1763-47CE-8A6E-14985B33CBD6}"/>
              </a:ext>
            </a:extLst>
          </p:cNvPr>
          <p:cNvSpPr txBox="1"/>
          <p:nvPr/>
        </p:nvSpPr>
        <p:spPr>
          <a:xfrm>
            <a:off x="5029200" y="1447800"/>
            <a:ext cx="3810000" cy="3693319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 types: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way ANOVA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Repeated measures of ANOVA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way ANOVA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way/ multiple factor ANOVA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 of variance (MANOVA)- (calculating mean of multiple 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354443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29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9FC2-7FE7-4A88-B721-AF19DD3B6921}"/>
              </a:ext>
            </a:extLst>
          </p:cNvPr>
          <p:cNvSpPr txBox="1"/>
          <p:nvPr/>
        </p:nvSpPr>
        <p:spPr>
          <a:xfrm>
            <a:off x="457200" y="807468"/>
            <a:ext cx="665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Analysis of variance (ANOVA)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0ADF1-F4E2-4384-A097-81437352BEE3}"/>
              </a:ext>
            </a:extLst>
          </p:cNvPr>
          <p:cNvSpPr txBox="1"/>
          <p:nvPr/>
        </p:nvSpPr>
        <p:spPr>
          <a:xfrm>
            <a:off x="593676" y="1495098"/>
            <a:ext cx="3978323" cy="4401205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 assumptions</a:t>
            </a: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for: outliers, independence, constant variance, normality</a:t>
            </a:r>
          </a:p>
          <a:p>
            <a:pPr marL="227013" indent="-227013">
              <a:buClr>
                <a:schemeClr val="bg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residuals:</a:t>
            </a:r>
          </a:p>
          <a:p>
            <a:pPr marL="458788" lvl="2" indent="-231775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= mean – an independent case</a:t>
            </a:r>
          </a:p>
          <a:p>
            <a:pPr marL="458788" lvl="2" indent="-231775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residual (SR) = residual / SD</a:t>
            </a:r>
          </a:p>
          <a:p>
            <a:pPr marL="458788" lvl="2" indent="-231775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 SR- more useful in identifying outliers.</a:t>
            </a:r>
          </a:p>
          <a:p>
            <a:pPr marL="227013" indent="-227013">
              <a:buClr>
                <a:schemeClr val="bg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normality and variance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0C647FC-24D8-464A-BE71-E6F40E20538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0" y="1467844"/>
            <a:ext cx="4191000" cy="44284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just">
              <a:buClrTx/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ANOVA Post-Hoc tests</a:t>
            </a:r>
            <a:endParaRPr lang="en-GB" altLang="en-US" sz="1800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GB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Pairwise tests (between pairs of groups) based on different distributions (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multiple comparison tests).</a:t>
            </a: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1. Least significant Difference (LSD) </a:t>
            </a: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2. Tukey HSD test</a:t>
            </a: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3. Student Newman </a:t>
            </a:r>
            <a:r>
              <a:rPr lang="en-US" alt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Keuls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(NKS)</a:t>
            </a: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4. Duncan’s Multiple Range test</a:t>
            </a:r>
          </a:p>
          <a:p>
            <a:pPr algn="just"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5. </a:t>
            </a:r>
            <a:r>
              <a:rPr lang="en-US" alt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Scheffé’s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test</a:t>
            </a:r>
            <a:endParaRPr lang="en-GB" altLang="en-US" sz="1800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en-GB" altLang="en-US" sz="1800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Tukey HSD </a:t>
            </a:r>
            <a:r>
              <a:rPr lang="en-GB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is commonly used.</a:t>
            </a:r>
          </a:p>
        </p:txBody>
      </p:sp>
    </p:spTree>
    <p:extLst>
      <p:ext uri="{BB962C8B-B14F-4D97-AF65-F5344CB8AC3E}">
        <p14:creationId xmlns:p14="http://schemas.microsoft.com/office/powerpoint/2010/main" val="343846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391348-220D-4DDC-880A-7100B0988FC3}"/>
              </a:ext>
            </a:extLst>
          </p:cNvPr>
          <p:cNvGrpSpPr/>
          <p:nvPr/>
        </p:nvGrpSpPr>
        <p:grpSpPr>
          <a:xfrm>
            <a:off x="6172200" y="1905000"/>
            <a:ext cx="2819400" cy="1371600"/>
            <a:chOff x="6172200" y="103821"/>
            <a:chExt cx="2743200" cy="1371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BFF30F-9D4A-45F4-B60D-85A89A51A35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03821"/>
              <a:ext cx="2743200" cy="13716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5A6FA5-36AD-4DA3-BB7B-12F8E2202410}"/>
                </a:ext>
              </a:extLst>
            </p:cNvPr>
            <p:cNvSpPr/>
            <p:nvPr/>
          </p:nvSpPr>
          <p:spPr>
            <a:xfrm>
              <a:off x="6248400" y="1268811"/>
              <a:ext cx="1701800" cy="204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(1900-1993)</a:t>
              </a:r>
              <a:endPara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9655E-DFCA-4F28-BDCA-BFC9BDD11BB2}"/>
              </a:ext>
            </a:extLst>
          </p:cNvPr>
          <p:cNvSpPr txBox="1"/>
          <p:nvPr/>
        </p:nvSpPr>
        <p:spPr>
          <a:xfrm>
            <a:off x="838200" y="369686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  <a:t>“In God we trust, all others must have data.” </a:t>
            </a:r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</a:rPr>
              <a:t>-- </a:t>
            </a:r>
            <a:r>
              <a:rPr lang="en-US" sz="1800" b="1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  <a:t>William Edwards Deming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70628-6547-4843-BE88-BFAC7A6C9F4B}"/>
              </a:ext>
            </a:extLst>
          </p:cNvPr>
          <p:cNvSpPr txBox="1"/>
          <p:nvPr/>
        </p:nvSpPr>
        <p:spPr>
          <a:xfrm>
            <a:off x="457200" y="1905000"/>
            <a:ext cx="5562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(sing. Datum)- set of values; numbers or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umerical information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(qualitative and quantitative)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1600" kern="1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“No statement is a fact unless it is presented by numerical figures.”</a:t>
            </a: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013" indent="-227013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provide evidence for </a:t>
            </a: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drawing inference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a research (during  hypothesis testing). </a:t>
            </a:r>
            <a:endParaRPr lang="en-US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438356-88FD-4831-8C7B-6B43B231DFBC}"/>
              </a:ext>
            </a:extLst>
          </p:cNvPr>
          <p:cNvSpPr txBox="1">
            <a:spLocks/>
          </p:cNvSpPr>
          <p:nvPr/>
        </p:nvSpPr>
        <p:spPr>
          <a:xfrm>
            <a:off x="533400" y="1066800"/>
            <a:ext cx="3733800" cy="7393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</a:t>
            </a:r>
          </a:p>
        </p:txBody>
      </p:sp>
      <p:pic>
        <p:nvPicPr>
          <p:cNvPr id="19" name="Picture 3" descr="C:\Users\dell\Desktop\Yeti_Health_SPSS\st_thompson_statistics_f.jpg">
            <a:extLst>
              <a:ext uri="{FF2B5EF4-FFF2-40B4-BE49-F238E27FC236}">
                <a16:creationId xmlns:a16="http://schemas.microsoft.com/office/drawing/2014/main" id="{AC087C39-2416-4ECB-8199-22E35674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936768"/>
            <a:ext cx="2819400" cy="1708266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264CE9-5BDB-46AD-A7E1-867C22C3DE02}"/>
              </a:ext>
            </a:extLst>
          </p:cNvPr>
          <p:cNvSpPr txBox="1"/>
          <p:nvPr/>
        </p:nvSpPr>
        <p:spPr>
          <a:xfrm>
            <a:off x="6343934" y="567660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numbers say?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E83FB-9BCA-4A36-B605-2956D7B36131}"/>
              </a:ext>
            </a:extLst>
          </p:cNvPr>
          <p:cNvSpPr txBox="1"/>
          <p:nvPr/>
        </p:nvSpPr>
        <p:spPr>
          <a:xfrm>
            <a:off x="762000" y="4876800"/>
            <a:ext cx="5029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“Numbers rule the universe.”-- Pythagoras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2EBB99E-A082-4F4D-AE13-3D1A6154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88314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</p:spTree>
    <p:extLst>
      <p:ext uri="{BB962C8B-B14F-4D97-AF65-F5344CB8AC3E}">
        <p14:creationId xmlns:p14="http://schemas.microsoft.com/office/powerpoint/2010/main" val="354246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30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77000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74B0-697D-4884-A4FD-2C62B49D72EE}"/>
              </a:ext>
            </a:extLst>
          </p:cNvPr>
          <p:cNvSpPr txBox="1"/>
          <p:nvPr/>
        </p:nvSpPr>
        <p:spPr>
          <a:xfrm>
            <a:off x="228600" y="1753121"/>
            <a:ext cx="8458200" cy="388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 1. Test homogeneity of variance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Levene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statistics).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685800" marR="0" indent="-22860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If significance is &gt;0.05, one may assume equal variances.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685800" marR="0" indent="-22860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 Otherwise, one may not assume equal variances.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 2. If assume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equal variances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use F statistic to test hypothesis. If the test statistic's alpha = 0.05, then at least one group is significantly different from another group.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457200" algn="just">
              <a:spcBef>
                <a:spcPts val="500"/>
              </a:spcBef>
              <a:spcAft>
                <a:spcPts val="5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 3.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Post hoc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If differences exist among the means, post hoc pairwise and multiple comparisons can be used to determine which means differ.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 4. Choose an appropriate post hoc test: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22860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Unequal Group Sizes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Whenever you violate the equal n assumption for groups, select post hoc procedures: LSD, Games-Howell, Dunnett's T3,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Scheffé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Dunnett's C.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228600" algn="just">
              <a:spcBef>
                <a:spcPts val="500"/>
              </a:spcBef>
              <a:spcAft>
                <a:spcPts val="5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Unequal Variances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Whenever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variance for groups is not equal (i.e., the homogeneity of variance assumption), check other post hoc procedures;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Tamhane’s T2, Games-Howell, Dunnett's T3, and Dunnett's C.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F0FFCF-DC19-4FFE-9B51-8DB8BAAB927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F16CB-760A-4C41-816B-47EA9E169BD7}"/>
              </a:ext>
            </a:extLst>
          </p:cNvPr>
          <p:cNvSpPr txBox="1"/>
          <p:nvPr/>
        </p:nvSpPr>
        <p:spPr>
          <a:xfrm>
            <a:off x="320410" y="991120"/>
            <a:ext cx="665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ANOVA: Post hoc test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397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31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9FC2-7FE7-4A88-B721-AF19DD3B6921}"/>
              </a:ext>
            </a:extLst>
          </p:cNvPr>
          <p:cNvSpPr txBox="1"/>
          <p:nvPr/>
        </p:nvSpPr>
        <p:spPr>
          <a:xfrm>
            <a:off x="457200" y="1145660"/>
            <a:ext cx="857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Wilcoxon-Mann-Whitney test (WMW): non-parametric t-tests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4D8-1ED6-4A44-B48F-623221D9FE8F}"/>
              </a:ext>
            </a:extLst>
          </p:cNvPr>
          <p:cNvSpPr txBox="1"/>
          <p:nvPr/>
        </p:nvSpPr>
        <p:spPr>
          <a:xfrm>
            <a:off x="337470" y="2401669"/>
            <a:ext cx="7981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independent-sample t-test.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Computed when data do not meet parametric tests assumptions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52A12-2A17-40F8-A921-6FAEA9340BC8}"/>
              </a:ext>
            </a:extLst>
          </p:cNvPr>
          <p:cNvSpPr txBox="1"/>
          <p:nvPr/>
        </p:nvSpPr>
        <p:spPr>
          <a:xfrm>
            <a:off x="381000" y="3216533"/>
            <a:ext cx="838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Paired-sample Wilcoxon test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39B3B-D6C7-46E7-81C0-D50A0119F11C}"/>
              </a:ext>
            </a:extLst>
          </p:cNvPr>
          <p:cNvSpPr txBox="1"/>
          <p:nvPr/>
        </p:nvSpPr>
        <p:spPr>
          <a:xfrm>
            <a:off x="337470" y="1824335"/>
            <a:ext cx="838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Independent sample Wilcoxon test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873C4-9843-48CA-944B-1DAC9776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26322"/>
            <a:ext cx="6757071" cy="2103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CB3EE2-2B24-4CC6-9EF0-EF1EB7E4F4B7}"/>
              </a:ext>
            </a:extLst>
          </p:cNvPr>
          <p:cNvSpPr txBox="1"/>
          <p:nvPr/>
        </p:nvSpPr>
        <p:spPr>
          <a:xfrm>
            <a:off x="503491" y="5856295"/>
            <a:ext cx="781593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test and Wilcoxon signed-rank test are also used for one sample test</a:t>
            </a:r>
          </a:p>
        </p:txBody>
      </p:sp>
    </p:spTree>
    <p:extLst>
      <p:ext uri="{BB962C8B-B14F-4D97-AF65-F5344CB8AC3E}">
        <p14:creationId xmlns:p14="http://schemas.microsoft.com/office/powerpoint/2010/main" val="273546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9FC2-7FE7-4A88-B721-AF19DD3B6921}"/>
              </a:ext>
            </a:extLst>
          </p:cNvPr>
          <p:cNvSpPr txBox="1"/>
          <p:nvPr/>
        </p:nvSpPr>
        <p:spPr>
          <a:xfrm>
            <a:off x="664705" y="1143569"/>
            <a:ext cx="838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Kruskal-Wallis test: non-parametric one-way ANOVA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4D8-1ED6-4A44-B48F-623221D9FE8F}"/>
              </a:ext>
            </a:extLst>
          </p:cNvPr>
          <p:cNvSpPr txBox="1"/>
          <p:nvPr/>
        </p:nvSpPr>
        <p:spPr>
          <a:xfrm>
            <a:off x="704849" y="1676400"/>
            <a:ext cx="798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for one way ANOVA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Computed when parametric tests assumptions 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normality &amp; homoscedasticity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are not permitted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52A12-2A17-40F8-A921-6FAEA9340BC8}"/>
              </a:ext>
            </a:extLst>
          </p:cNvPr>
          <p:cNvSpPr txBox="1"/>
          <p:nvPr/>
        </p:nvSpPr>
        <p:spPr>
          <a:xfrm>
            <a:off x="640821" y="3124200"/>
            <a:ext cx="838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Friedman test: non-parametric repeated measures of ANOVA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AF598-177F-45CE-80E9-50D91384CD47}"/>
              </a:ext>
            </a:extLst>
          </p:cNvPr>
          <p:cNvSpPr txBox="1"/>
          <p:nvPr/>
        </p:nvSpPr>
        <p:spPr>
          <a:xfrm>
            <a:off x="581023" y="3733800"/>
            <a:ext cx="798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for repeated measures of ANOVA </a:t>
            </a:r>
          </a:p>
        </p:txBody>
      </p:sp>
    </p:spTree>
    <p:extLst>
      <p:ext uri="{BB962C8B-B14F-4D97-AF65-F5344CB8AC3E}">
        <p14:creationId xmlns:p14="http://schemas.microsoft.com/office/powerpoint/2010/main" val="4047766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52A12-2A17-40F8-A921-6FAEA9340BC8}"/>
              </a:ext>
            </a:extLst>
          </p:cNvPr>
          <p:cNvSpPr txBox="1"/>
          <p:nvPr/>
        </p:nvSpPr>
        <p:spPr>
          <a:xfrm>
            <a:off x="629778" y="1219200"/>
            <a:ext cx="7711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detail about parametric assumptions, go to “Parametric assumptions_AFEC.ppt” file</a:t>
            </a:r>
          </a:p>
          <a:p>
            <a:pPr algn="ctr"/>
            <a:endParaRPr lang="en-US" sz="2000" b="1" dirty="0">
              <a:solidFill>
                <a:srgbClr val="0000FE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29107-F01C-4377-B387-C226BBE6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2133600"/>
            <a:ext cx="5486400" cy="4010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2F6325-494D-4F2D-A08C-E2053968191C}"/>
              </a:ext>
            </a:extLst>
          </p:cNvPr>
          <p:cNvSpPr txBox="1"/>
          <p:nvPr/>
        </p:nvSpPr>
        <p:spPr>
          <a:xfrm>
            <a:off x="228600" y="2731256"/>
            <a:ext cx="2971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search any queries easily at https://www.statmethods.net/ </a:t>
            </a:r>
            <a:r>
              <a:rPr lang="en-US" sz="1600" dirty="0">
                <a:hlinkClick r:id="rId4"/>
              </a:rPr>
              <a:t>Quick-R: Home Page (statmethods.net)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8358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34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56711-8CCE-45E3-ACC4-89ADB2BD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75" y="6491217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4BBDB-6702-46E2-BD0E-61F26C744293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848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Hypothesis Testing: Group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52A12-2A17-40F8-A921-6FAEA9340BC8}"/>
              </a:ext>
            </a:extLst>
          </p:cNvPr>
          <p:cNvSpPr txBox="1"/>
          <p:nvPr/>
        </p:nvSpPr>
        <p:spPr>
          <a:xfrm>
            <a:off x="2590800" y="1981200"/>
            <a:ext cx="4159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Let’s do practical together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[1] t-tests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[2] ANOVA</a:t>
            </a:r>
          </a:p>
        </p:txBody>
      </p:sp>
    </p:spTree>
    <p:extLst>
      <p:ext uri="{BB962C8B-B14F-4D97-AF65-F5344CB8AC3E}">
        <p14:creationId xmlns:p14="http://schemas.microsoft.com/office/powerpoint/2010/main" val="421182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8DCF94-AD38-44AF-8AE6-8A8CE02236CC}"/>
              </a:ext>
            </a:extLst>
          </p:cNvPr>
          <p:cNvSpPr txBox="1">
            <a:spLocks/>
          </p:cNvSpPr>
          <p:nvPr/>
        </p:nvSpPr>
        <p:spPr>
          <a:xfrm>
            <a:off x="2209800" y="304800"/>
            <a:ext cx="4114800" cy="7393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Types of data/variables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DA27B-D86A-4331-9B65-6F5D539701D3}"/>
              </a:ext>
            </a:extLst>
          </p:cNvPr>
          <p:cNvSpPr/>
          <p:nvPr/>
        </p:nvSpPr>
        <p:spPr>
          <a:xfrm>
            <a:off x="457200" y="950893"/>
            <a:ext cx="84581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[A] Qualitative data (e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xpressed qualitatively, i.e., can not be measured)</a:t>
            </a:r>
          </a:p>
          <a:p>
            <a:endParaRPr lang="en-US" sz="16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7013" indent="-227013">
              <a:buFontTx/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Binary or dichotomous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presence/absence (1,0), yes/no (1,0), agree/disagree (1,0); etc.</a:t>
            </a:r>
          </a:p>
          <a:p>
            <a:pPr marL="227013" indent="-227013"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Nominal scale: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Categorization without values or ranks; i.e.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Land cover type (can be coded): grassland (1), shrubland (2), etc.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division by names: </a:t>
            </a:r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colur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(black, white), sex (male, female), species, habitat type (assigning count data).</a:t>
            </a:r>
          </a:p>
          <a:p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2. Ordinal  scale: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itchFamily="18" charset="0"/>
              </a:rPr>
              <a:t>r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anked along continuum in a sequence (highest to lowest/lowest to highest), i.e.; </a:t>
            </a:r>
            <a:endParaRPr lang="en-US" sz="16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rare (1), occasional (2), frequent (3), abundant (4), dominant (5)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strongly disagree (1), disagree (2), undecided (3), agree (4) and strongly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3. 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Interval scale: 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Equal size intervals, constant interval size (i.e. no absolute zero), interval data of constant measurement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eg.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age, date, temp.)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etc</a:t>
            </a:r>
            <a:endParaRPr lang="en-US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 Ratio scale: 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measurement of length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eg.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height of plant, height of persons), mass, volume, no. of units, length of time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hr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months,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yr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etc.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[B] Quantitative data: C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an measured in numbers/numerical value i.e. can be added, substracted, multiplied or divided. 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Discrete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(i.e. integer):  count or frequencies, e.g., species richness, no. of students, etc.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Continuous: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continuous/non-finite values; e.g., measurement of volume, mass, length, etc. </a:t>
            </a: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26B65-9E05-4C3B-A298-50D1993C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92875"/>
            <a:ext cx="5004649" cy="365125"/>
          </a:xfrm>
        </p:spPr>
        <p:txBody>
          <a:bodyPr/>
          <a:lstStyle/>
          <a:p>
            <a:r>
              <a:rPr lang="en-US"/>
              <a:t>Shankar Panthi: 'Hypothesis testing: Mean comparison' -- TREC-training, 2021-09-10</a:t>
            </a:r>
          </a:p>
        </p:txBody>
      </p:sp>
    </p:spTree>
    <p:extLst>
      <p:ext uri="{BB962C8B-B14F-4D97-AF65-F5344CB8AC3E}">
        <p14:creationId xmlns:p14="http://schemas.microsoft.com/office/powerpoint/2010/main" val="347167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5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EBF74A-2786-44A8-97CE-9DB9113EA8D4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Descriptive statistics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FA286-FEC2-4488-8593-D501A831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477000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842EF-2162-45EB-BFE4-604860E65F8D}"/>
              </a:ext>
            </a:extLst>
          </p:cNvPr>
          <p:cNvGrpSpPr/>
          <p:nvPr/>
        </p:nvGrpSpPr>
        <p:grpSpPr>
          <a:xfrm>
            <a:off x="609600" y="1252478"/>
            <a:ext cx="4343400" cy="2862322"/>
            <a:chOff x="1257300" y="1252478"/>
            <a:chExt cx="4343400" cy="28623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A4C98A-7525-4949-A32B-4D394E7FB341}"/>
                </a:ext>
              </a:extLst>
            </p:cNvPr>
            <p:cNvSpPr txBox="1"/>
            <p:nvPr/>
          </p:nvSpPr>
          <p:spPr>
            <a:xfrm>
              <a:off x="1257300" y="1252478"/>
              <a:ext cx="43434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MOST IMPORTANT STEP before hypothesis testing!</a:t>
              </a:r>
            </a:p>
            <a:p>
              <a:endPara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Descriptive statistics</a:t>
              </a:r>
            </a:p>
            <a:p>
              <a:pPr algn="ctr"/>
              <a:r>
                <a: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Basis for inferential statistics)</a:t>
              </a:r>
            </a:p>
            <a:p>
              <a:pPr algn="ctr"/>
              <a:endPara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Should be carried out in all dataset</a:t>
              </a:r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63CD6C91-63CA-48A5-B3F7-6173B92C6189}"/>
                </a:ext>
              </a:extLst>
            </p:cNvPr>
            <p:cNvSpPr/>
            <p:nvPr/>
          </p:nvSpPr>
          <p:spPr>
            <a:xfrm>
              <a:off x="2976349" y="1926550"/>
              <a:ext cx="533400" cy="5850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2CB039AA-B0E4-40EB-8155-5CD3D2623DF1}"/>
                </a:ext>
              </a:extLst>
            </p:cNvPr>
            <p:cNvSpPr/>
            <p:nvPr/>
          </p:nvSpPr>
          <p:spPr>
            <a:xfrm>
              <a:off x="2971800" y="3221950"/>
              <a:ext cx="533400" cy="5850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ED32B1-9690-4942-AAA2-11534A788DEA}"/>
              </a:ext>
            </a:extLst>
          </p:cNvPr>
          <p:cNvSpPr txBox="1"/>
          <p:nvPr/>
        </p:nvSpPr>
        <p:spPr>
          <a:xfrm>
            <a:off x="5094027" y="1357461"/>
            <a:ext cx="3581400" cy="3139321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n-US" sz="1800" b="1" dirty="0"/>
              <a:t>Descriptive statistics</a:t>
            </a:r>
          </a:p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endParaRPr lang="en-US" sz="1800" dirty="0"/>
          </a:p>
          <a:p>
            <a:pPr marL="227013" indent="-227013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Frequency distribution </a:t>
            </a:r>
            <a:r>
              <a:rPr lang="en-US" sz="1800" dirty="0"/>
              <a:t>(Shape)- Histogram, Skewness, Kurtosis</a:t>
            </a:r>
          </a:p>
          <a:p>
            <a:pPr marL="227013" indent="-227013">
              <a:buClr>
                <a:srgbClr val="FFC000"/>
              </a:buClr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27013" indent="-227013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b="1" dirty="0"/>
              <a:t>measure of center</a:t>
            </a:r>
            <a:r>
              <a:rPr lang="en-US" sz="1800" dirty="0"/>
              <a:t>-  e.g., mean, median, mode</a:t>
            </a:r>
          </a:p>
          <a:p>
            <a:pPr marL="227013" indent="-227013">
              <a:buClr>
                <a:srgbClr val="FFC000"/>
              </a:buClr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27013" indent="-227013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b="1" dirty="0"/>
              <a:t>measure of dispersion </a:t>
            </a:r>
            <a:r>
              <a:rPr lang="en-US" sz="1800" dirty="0"/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Standard Deviation, Variance, Range, &amp; Standard Error of Mean.</a:t>
            </a:r>
          </a:p>
        </p:txBody>
      </p:sp>
    </p:spTree>
    <p:extLst>
      <p:ext uri="{BB962C8B-B14F-4D97-AF65-F5344CB8AC3E}">
        <p14:creationId xmlns:p14="http://schemas.microsoft.com/office/powerpoint/2010/main" val="1546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4FC386-C5F5-493A-BDCC-9B00E89FF004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Descriptive statistics: frequency distibution (symmetry)</a:t>
            </a:r>
          </a:p>
        </p:txBody>
      </p:sp>
      <p:pic>
        <p:nvPicPr>
          <p:cNvPr id="8" name="Picture 2" descr="C:\Windows.old\Users\Kumar\Materials from Nepal 2010\Stat workshop\images\IMG_7244.JPG">
            <a:extLst>
              <a:ext uri="{FF2B5EF4-FFF2-40B4-BE49-F238E27FC236}">
                <a16:creationId xmlns:a16="http://schemas.microsoft.com/office/drawing/2014/main" id="{A4AE5895-A1B6-4801-97DA-4AABC5208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6945" t="4976" r="8780" b="7778"/>
          <a:stretch/>
        </p:blipFill>
        <p:spPr bwMode="auto">
          <a:xfrm>
            <a:off x="838200" y="3164542"/>
            <a:ext cx="4135370" cy="308385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42C4B-911A-45CB-A9F0-D17953989973}"/>
              </a:ext>
            </a:extLst>
          </p:cNvPr>
          <p:cNvSpPr txBox="1"/>
          <p:nvPr/>
        </p:nvSpPr>
        <p:spPr>
          <a:xfrm>
            <a:off x="2438400" y="2754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Histogram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F48BC-E261-46AE-87D0-35F643624387}"/>
              </a:ext>
            </a:extLst>
          </p:cNvPr>
          <p:cNvSpPr txBox="1"/>
          <p:nvPr/>
        </p:nvSpPr>
        <p:spPr>
          <a:xfrm>
            <a:off x="5638800" y="3581400"/>
            <a:ext cx="19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Shape distribution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5AC1854B-ADED-4BF0-ACAB-BCEC6FE98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35280" t="30689" r="27146" b="46245"/>
          <a:stretch/>
        </p:blipFill>
        <p:spPr bwMode="auto">
          <a:xfrm>
            <a:off x="1094231" y="838200"/>
            <a:ext cx="3689445" cy="191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Image result for leptokurtic vs platikurtic">
            <a:extLst>
              <a:ext uri="{FF2B5EF4-FFF2-40B4-BE49-F238E27FC236}">
                <a16:creationId xmlns:a16="http://schemas.microsoft.com/office/drawing/2014/main" id="{B2BD3EBB-BA9E-4B58-B414-A5200A674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73" y="838201"/>
            <a:ext cx="365760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B997ADFD-63F0-40FE-B608-E14D2CDEF9C4}"/>
              </a:ext>
            </a:extLst>
          </p:cNvPr>
          <p:cNvSpPr/>
          <p:nvPr/>
        </p:nvSpPr>
        <p:spPr>
          <a:xfrm>
            <a:off x="5076966" y="3713663"/>
            <a:ext cx="561833" cy="259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63CBB47-FD6A-4E48-88EA-CE20BFD46B15}"/>
              </a:ext>
            </a:extLst>
          </p:cNvPr>
          <p:cNvSpPr/>
          <p:nvPr/>
        </p:nvSpPr>
        <p:spPr>
          <a:xfrm>
            <a:off x="6635538" y="3276600"/>
            <a:ext cx="298662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mage result for qq plot">
            <a:extLst>
              <a:ext uri="{FF2B5EF4-FFF2-40B4-BE49-F238E27FC236}">
                <a16:creationId xmlns:a16="http://schemas.microsoft.com/office/drawing/2014/main" id="{62B98108-35E7-434E-AAD3-082C23D7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75" y="4125749"/>
            <a:ext cx="3647815" cy="21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51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4FC386-C5F5-493A-BDCC-9B00E89FF004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3152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Descriptive statistics: measure of center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1EB9076-0A14-45B2-BECA-E9E83561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111" t="39474" r="15741" b="13158"/>
          <a:stretch>
            <a:fillRect/>
          </a:stretch>
        </p:blipFill>
        <p:spPr bwMode="auto">
          <a:xfrm>
            <a:off x="1066800" y="990600"/>
            <a:ext cx="4572000" cy="268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D7C5970-7541-4DD0-8662-18BDF35C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2963" t="48421" r="5556" b="18947"/>
          <a:stretch>
            <a:fillRect/>
          </a:stretch>
        </p:blipFill>
        <p:spPr bwMode="auto">
          <a:xfrm>
            <a:off x="1066800" y="3962400"/>
            <a:ext cx="4572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4069C2-9440-4966-8ACE-D21B1D177290}"/>
              </a:ext>
            </a:extLst>
          </p:cNvPr>
          <p:cNvSpPr txBox="1"/>
          <p:nvPr/>
        </p:nvSpPr>
        <p:spPr>
          <a:xfrm>
            <a:off x="5867400" y="1676400"/>
            <a:ext cx="3048000" cy="1477328"/>
          </a:xfrm>
          <a:prstGeom prst="rect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Which is more robust: the mean, or the median?</a:t>
            </a:r>
          </a:p>
          <a:p>
            <a:r>
              <a:rPr lang="en-US" dirty="0"/>
              <a:t>   --</a:t>
            </a:r>
            <a:r>
              <a:rPr lang="en-US" b="1" dirty="0">
                <a:highlight>
                  <a:srgbClr val="FF0000"/>
                </a:highlight>
              </a:rPr>
              <a:t>median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Mode- occasionally used</a:t>
            </a:r>
          </a:p>
        </p:txBody>
      </p:sp>
    </p:spTree>
    <p:extLst>
      <p:ext uri="{BB962C8B-B14F-4D97-AF65-F5344CB8AC3E}">
        <p14:creationId xmlns:p14="http://schemas.microsoft.com/office/powerpoint/2010/main" val="374038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4FC386-C5F5-493A-BDCC-9B00E89FF004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7724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Descriptive statistics: measure of dispersion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78E5D-E2D3-4AD4-A5B5-BE9A937A5B38}"/>
              </a:ext>
            </a:extLst>
          </p:cNvPr>
          <p:cNvSpPr txBox="1"/>
          <p:nvPr/>
        </p:nvSpPr>
        <p:spPr>
          <a:xfrm>
            <a:off x="4724400" y="1182231"/>
            <a:ext cx="4191000" cy="2246769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dispersion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Nobody care!</a:t>
            </a:r>
          </a:p>
          <a:p>
            <a:pPr marL="227013" indent="-227013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we’re familiar</a:t>
            </a:r>
          </a:p>
          <a:p>
            <a:pPr marL="227013" indent="-227013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square of SD</a:t>
            </a:r>
          </a:p>
          <a:p>
            <a:pPr marL="227013" indent="-227013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of variation (CV)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SD expressed as percentage of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961-DDB4-47BD-820B-F5E854FC72D4}"/>
              </a:ext>
            </a:extLst>
          </p:cNvPr>
          <p:cNvSpPr txBox="1"/>
          <p:nvPr/>
        </p:nvSpPr>
        <p:spPr>
          <a:xfrm>
            <a:off x="1333501" y="3276600"/>
            <a:ext cx="285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</a:p>
        </p:txBody>
      </p:sp>
      <p:pic>
        <p:nvPicPr>
          <p:cNvPr id="14" name="Picture 4" descr="http://www.mathnstuff.com/math/spoken/here/2class/90/statpb.gif">
            <a:extLst>
              <a:ext uri="{FF2B5EF4-FFF2-40B4-BE49-F238E27FC236}">
                <a16:creationId xmlns:a16="http://schemas.microsoft.com/office/drawing/2014/main" id="{E75016D0-5FB8-409C-AD57-953CEF85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066800"/>
            <a:ext cx="3657600" cy="2285303"/>
          </a:xfrm>
          <a:prstGeom prst="rect">
            <a:avLst/>
          </a:prstGeom>
          <a:noFill/>
        </p:spPr>
      </p:pic>
      <p:pic>
        <p:nvPicPr>
          <p:cNvPr id="15" name="Picture 2" descr="normalcurve.gif (4541 bytes)">
            <a:extLst>
              <a:ext uri="{FF2B5EF4-FFF2-40B4-BE49-F238E27FC236}">
                <a16:creationId xmlns:a16="http://schemas.microsoft.com/office/drawing/2014/main" id="{61882809-D899-44DF-B585-55B6B0B92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3814" r="8218" b="1923"/>
          <a:stretch/>
        </p:blipFill>
        <p:spPr bwMode="auto">
          <a:xfrm>
            <a:off x="812042" y="3875384"/>
            <a:ext cx="3657600" cy="2285303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94FBE2-6C2B-404C-9F8E-D9D38EDFD31E}"/>
              </a:ext>
            </a:extLst>
          </p:cNvPr>
          <p:cNvSpPr txBox="1"/>
          <p:nvPr/>
        </p:nvSpPr>
        <p:spPr>
          <a:xfrm>
            <a:off x="4953000" y="394806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normal curves: same mean BUT different variance and SD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5F982-D5D7-4690-970A-A5D95EDF5A1E}"/>
              </a:ext>
            </a:extLst>
          </p:cNvPr>
          <p:cNvSpPr txBox="1"/>
          <p:nvPr/>
        </p:nvSpPr>
        <p:spPr>
          <a:xfrm>
            <a:off x="4800600" y="4893645"/>
            <a:ext cx="4038600" cy="1246495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samples with same mean have the same SD?  </a:t>
            </a:r>
          </a:p>
          <a:p>
            <a:pPr marL="341313" lvl="1" indent="-168275"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1500" b="1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  <a:p>
            <a:pPr marL="341313" lvl="1" indent="-168275"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--Mean &amp; SD are not dependent (i.e. vary independently)</a:t>
            </a:r>
          </a:p>
          <a:p>
            <a:pPr marL="341313" lvl="1" indent="-168275"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are determined by the system under study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AD8794-C308-4997-BEB0-B92E9940D4F0}"/>
              </a:ext>
            </a:extLst>
          </p:cNvPr>
          <p:cNvSpPr/>
          <p:nvPr/>
        </p:nvSpPr>
        <p:spPr>
          <a:xfrm>
            <a:off x="4572000" y="4191000"/>
            <a:ext cx="381000" cy="330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7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tse1.mm.bing.net/th?&amp;id=OIP.Mc3b23c1d72c4edc0ef608f5188cfbdd6o0&amp;w=223&amp;h=300&amp;c=0&amp;pid=1.9&amp;rs=0&amp;p=0&amp;r=0">
            <a:extLst>
              <a:ext uri="{FF2B5EF4-FFF2-40B4-BE49-F238E27FC236}">
                <a16:creationId xmlns:a16="http://schemas.microsoft.com/office/drawing/2014/main" id="{3EE41269-911F-4159-810C-7DC18AE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1" cy="7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2E01D2-8268-49F8-A19A-F35A1A5F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1"/>
            <a:ext cx="457200" cy="457200"/>
          </a:xfrm>
        </p:spPr>
        <p:txBody>
          <a:bodyPr/>
          <a:lstStyle/>
          <a:p>
            <a:pPr algn="ctr"/>
            <a:fld id="{A2B7A475-3D82-421E-87F2-27DDAA0D6D38}" type="slidenum">
              <a:rPr lang="en-US" smtClean="0">
                <a:solidFill>
                  <a:schemeClr val="bg2"/>
                </a:solidFill>
              </a:rPr>
              <a:pPr algn="ctr"/>
              <a:t>9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078EA-26B2-4787-8423-2F565C70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492875"/>
            <a:ext cx="5004649" cy="365125"/>
          </a:xfrm>
        </p:spPr>
        <p:txBody>
          <a:bodyPr/>
          <a:lstStyle/>
          <a:p>
            <a:r>
              <a:rPr lang="en-US" dirty="0"/>
              <a:t>Shankar Panthi: 'Hypothesis testing: Mean comparison' -- TREC-training, 2021-09-10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4FC386-C5F5-493A-BDCC-9B00E89FF004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7724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00FE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Descriptive statistics: measure of dispersion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3CB61CE-CF19-4173-9536-2FA0FB46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4815" t="48857" r="25000" b="10000"/>
          <a:stretch>
            <a:fillRect/>
          </a:stretch>
        </p:blipFill>
        <p:spPr bwMode="auto">
          <a:xfrm>
            <a:off x="228600" y="1535668"/>
            <a:ext cx="57785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04BAC8-1B95-4F9B-BA1B-0F26A96205C5}"/>
              </a:ext>
            </a:extLst>
          </p:cNvPr>
          <p:cNvSpPr txBox="1"/>
          <p:nvPr/>
        </p:nvSpPr>
        <p:spPr>
          <a:xfrm>
            <a:off x="1295400" y="493933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 (five number summary)</a:t>
            </a:r>
          </a:p>
        </p:txBody>
      </p:sp>
      <p:pic>
        <p:nvPicPr>
          <p:cNvPr id="1026" name="Picture 2" descr="violin-plot-01">
            <a:extLst>
              <a:ext uri="{FF2B5EF4-FFF2-40B4-BE49-F238E27FC236}">
                <a16:creationId xmlns:a16="http://schemas.microsoft.com/office/drawing/2014/main" id="{4B939601-2547-4560-BB3A-3663D5D56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t="622" r="3090" b="1462"/>
          <a:stretch/>
        </p:blipFill>
        <p:spPr bwMode="auto">
          <a:xfrm>
            <a:off x="6096000" y="1535668"/>
            <a:ext cx="285993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D0D82-D087-499B-9C79-4BE66168B944}"/>
              </a:ext>
            </a:extLst>
          </p:cNvPr>
          <p:cNvSpPr txBox="1"/>
          <p:nvPr/>
        </p:nvSpPr>
        <p:spPr>
          <a:xfrm>
            <a:off x="6400800" y="4964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Violin plot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E9CA4-F39A-457F-8BA1-1F9F98FB11DD}"/>
              </a:ext>
            </a:extLst>
          </p:cNvPr>
          <p:cNvSpPr txBox="1"/>
          <p:nvPr/>
        </p:nvSpPr>
        <p:spPr>
          <a:xfrm>
            <a:off x="457200" y="99060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00FE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Visualizing dispersion</a:t>
            </a:r>
          </a:p>
        </p:txBody>
      </p:sp>
    </p:spTree>
    <p:extLst>
      <p:ext uri="{BB962C8B-B14F-4D97-AF65-F5344CB8AC3E}">
        <p14:creationId xmlns:p14="http://schemas.microsoft.com/office/powerpoint/2010/main" val="593079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6785</TotalTime>
  <Words>2669</Words>
  <Application>Microsoft Office PowerPoint</Application>
  <PresentationFormat>On-screen Show (4:3)</PresentationFormat>
  <Paragraphs>373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Calisto MT</vt:lpstr>
      <vt:lpstr>Tahoma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Experiments</dc:title>
  <dc:creator>Shankar</dc:creator>
  <cp:lastModifiedBy>Panthi Shankar</cp:lastModifiedBy>
  <cp:revision>401</cp:revision>
  <dcterms:created xsi:type="dcterms:W3CDTF">2010-07-21T08:01:06Z</dcterms:created>
  <dcterms:modified xsi:type="dcterms:W3CDTF">2021-09-10T07:59:53Z</dcterms:modified>
</cp:coreProperties>
</file>